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312" r:id="rId3"/>
    <p:sldId id="257" r:id="rId4"/>
    <p:sldId id="258" r:id="rId5"/>
    <p:sldId id="263" r:id="rId6"/>
    <p:sldId id="262" r:id="rId7"/>
    <p:sldId id="261" r:id="rId8"/>
    <p:sldId id="260" r:id="rId9"/>
    <p:sldId id="259" r:id="rId10"/>
    <p:sldId id="264" r:id="rId11"/>
    <p:sldId id="265" r:id="rId12"/>
    <p:sldId id="266" r:id="rId13"/>
    <p:sldId id="271" r:id="rId14"/>
    <p:sldId id="313" r:id="rId15"/>
    <p:sldId id="268" r:id="rId16"/>
    <p:sldId id="267" r:id="rId17"/>
    <p:sldId id="269" r:id="rId18"/>
    <p:sldId id="270" r:id="rId19"/>
    <p:sldId id="308" r:id="rId20"/>
    <p:sldId id="309" r:id="rId21"/>
    <p:sldId id="273" r:id="rId22"/>
    <p:sldId id="289" r:id="rId23"/>
    <p:sldId id="274" r:id="rId24"/>
    <p:sldId id="290" r:id="rId25"/>
    <p:sldId id="275" r:id="rId26"/>
    <p:sldId id="291" r:id="rId27"/>
    <p:sldId id="272" r:id="rId28"/>
    <p:sldId id="292" r:id="rId29"/>
    <p:sldId id="276" r:id="rId30"/>
    <p:sldId id="293" r:id="rId31"/>
    <p:sldId id="277" r:id="rId32"/>
    <p:sldId id="294" r:id="rId33"/>
    <p:sldId id="278" r:id="rId34"/>
    <p:sldId id="295" r:id="rId35"/>
    <p:sldId id="279" r:id="rId36"/>
    <p:sldId id="296" r:id="rId37"/>
    <p:sldId id="280" r:id="rId38"/>
    <p:sldId id="297" r:id="rId39"/>
    <p:sldId id="281" r:id="rId40"/>
    <p:sldId id="298" r:id="rId41"/>
    <p:sldId id="282" r:id="rId42"/>
    <p:sldId id="299" r:id="rId43"/>
    <p:sldId id="283" r:id="rId44"/>
    <p:sldId id="300" r:id="rId45"/>
    <p:sldId id="284" r:id="rId46"/>
    <p:sldId id="301" r:id="rId47"/>
    <p:sldId id="285" r:id="rId48"/>
    <p:sldId id="302" r:id="rId49"/>
    <p:sldId id="304" r:id="rId50"/>
    <p:sldId id="305" r:id="rId51"/>
    <p:sldId id="286" r:id="rId52"/>
    <p:sldId id="303" r:id="rId53"/>
    <p:sldId id="287" r:id="rId54"/>
    <p:sldId id="306" r:id="rId55"/>
    <p:sldId id="288" r:id="rId56"/>
    <p:sldId id="307" r:id="rId57"/>
    <p:sldId id="310" r:id="rId58"/>
    <p:sldId id="311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A1670-4EA9-42AD-8146-8C3665477EF2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BC50F-741E-4A4A-85FD-0EDA1DB94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48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Declare war,</a:t>
            </a:r>
            <a:r>
              <a:rPr lang="en-US" baseline="0" dirty="0" smtClean="0"/>
              <a:t> coin money,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BC50F-741E-4A4A-85FD-0EDA1DB94A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70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</a:t>
            </a:r>
            <a:r>
              <a:rPr lang="en-US" dirty="0" smtClean="0">
                <a:sym typeface="Wingdings" panose="05000000000000000000" pitchFamily="2" charset="2"/>
              </a:rPr>
              <a:t>:)</a:t>
            </a:r>
            <a:r>
              <a:rPr lang="en-US" baseline="0" dirty="0" smtClean="0">
                <a:sym typeface="Wingdings" panose="05000000000000000000" pitchFamily="2" charset="2"/>
              </a:rPr>
              <a:t> Draft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BC50F-741E-4A4A-85FD-0EDA1DB94A6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20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Control</a:t>
            </a:r>
            <a:r>
              <a:rPr lang="en-US" baseline="0" dirty="0" smtClean="0"/>
              <a:t> immigration, gain territory, recognize other countries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BC50F-741E-4A4A-85FD-0EDA1DB94A6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2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Control</a:t>
            </a:r>
            <a:r>
              <a:rPr lang="en-US" baseline="0" dirty="0" smtClean="0"/>
              <a:t> immigration, gain territory, recognize other countries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BC50F-741E-4A4A-85FD-0EDA1DB94A6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2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But remember:</a:t>
            </a:r>
            <a:r>
              <a:rPr lang="en-US" baseline="0" smtClean="0"/>
              <a:t> SUPREMACY CLAUSE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BC50F-741E-4A4A-85FD-0EDA1DB94A6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02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But remember:</a:t>
            </a:r>
            <a:r>
              <a:rPr lang="en-US" baseline="0" smtClean="0"/>
              <a:t> SUPREMACY CLAUSE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BC50F-741E-4A4A-85FD-0EDA1DB94A6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02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But remember:</a:t>
            </a:r>
            <a:r>
              <a:rPr lang="en-US" baseline="0" smtClean="0"/>
              <a:t> SUPREMACY CLAUSE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BC50F-741E-4A4A-85FD-0EDA1DB94A6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02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BC50F-741E-4A4A-85FD-0EDA1DB94A6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29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BC50F-741E-4A4A-85FD-0EDA1DB94A6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13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660B3-7BAB-4399-AC90-D52DF61BA115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3434-1ED3-44FD-A74C-8762A599D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92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660B3-7BAB-4399-AC90-D52DF61BA115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3434-1ED3-44FD-A74C-8762A599D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90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660B3-7BAB-4399-AC90-D52DF61BA115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3434-1ED3-44FD-A74C-8762A599D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24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660B3-7BAB-4399-AC90-D52DF61BA115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3434-1ED3-44FD-A74C-8762A599D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660B3-7BAB-4399-AC90-D52DF61BA115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3434-1ED3-44FD-A74C-8762A599D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71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660B3-7BAB-4399-AC90-D52DF61BA115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3434-1ED3-44FD-A74C-8762A599D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77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660B3-7BAB-4399-AC90-D52DF61BA115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3434-1ED3-44FD-A74C-8762A599D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12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660B3-7BAB-4399-AC90-D52DF61BA115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3434-1ED3-44FD-A74C-8762A599D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92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660B3-7BAB-4399-AC90-D52DF61BA115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3434-1ED3-44FD-A74C-8762A599D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98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660B3-7BAB-4399-AC90-D52DF61BA115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3434-1ED3-44FD-A74C-8762A599D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7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660B3-7BAB-4399-AC90-D52DF61BA115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3434-1ED3-44FD-A74C-8762A599D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57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660B3-7BAB-4399-AC90-D52DF61BA115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63434-1ED3-44FD-A74C-8762A599D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342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91" y="5387975"/>
            <a:ext cx="7772400" cy="1470025"/>
          </a:xfrm>
        </p:spPr>
        <p:txBody>
          <a:bodyPr>
            <a:normAutofit/>
          </a:bodyPr>
          <a:lstStyle/>
          <a:p>
            <a:pPr algn="r"/>
            <a:r>
              <a:rPr lang="en-US" sz="8000" dirty="0" smtClean="0">
                <a:latin typeface="Impact" panose="020B0806030902050204" pitchFamily="34" charset="0"/>
              </a:rPr>
              <a:t>Federalism</a:t>
            </a:r>
            <a:endParaRPr lang="en-US" sz="8000" dirty="0">
              <a:latin typeface="Impact" panose="020B080603090205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43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029201"/>
            <a:ext cx="8684491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dirty="0" smtClean="0">
                <a:latin typeface="Impact" panose="020B0806030902050204" pitchFamily="34" charset="0"/>
              </a:rPr>
              <a:t>National/Delegated</a:t>
            </a:r>
            <a:endParaRPr lang="en-US" sz="8000" dirty="0">
              <a:latin typeface="Impact" panose="020B080603090205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29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029201"/>
            <a:ext cx="8684491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dirty="0" smtClean="0">
                <a:solidFill>
                  <a:schemeClr val="tx1">
                    <a:lumMod val="65000"/>
                  </a:schemeClr>
                </a:solidFill>
                <a:latin typeface="Impact" panose="020B0806030902050204" pitchFamily="34" charset="0"/>
              </a:rPr>
              <a:t>National/Delegated</a:t>
            </a:r>
            <a:endParaRPr lang="en-US" sz="8000" dirty="0">
              <a:solidFill>
                <a:schemeClr val="tx1">
                  <a:lumMod val="6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r">
              <a:buNone/>
            </a:pPr>
            <a:endParaRPr lang="en-US" dirty="0" smtClean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endParaRPr lang="en-US" dirty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endParaRPr lang="en-US" dirty="0" smtClean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endParaRPr lang="en-US" dirty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endParaRPr lang="en-US" dirty="0" smtClean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endParaRPr lang="en-US" dirty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r>
              <a:rPr lang="en-US" dirty="0" smtClean="0">
                <a:latin typeface="Impact" panose="020B0806030902050204" pitchFamily="34" charset="0"/>
              </a:rPr>
              <a:t>Expressed Powers—specifically given to government</a:t>
            </a:r>
            <a:endParaRPr lang="en-US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581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029201"/>
            <a:ext cx="8684491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dirty="0" smtClean="0">
                <a:solidFill>
                  <a:schemeClr val="tx1">
                    <a:lumMod val="65000"/>
                  </a:schemeClr>
                </a:solidFill>
                <a:latin typeface="Impact" panose="020B0806030902050204" pitchFamily="34" charset="0"/>
              </a:rPr>
              <a:t>National/Delegated</a:t>
            </a:r>
            <a:endParaRPr lang="en-US" sz="8000" dirty="0">
              <a:solidFill>
                <a:schemeClr val="tx1">
                  <a:lumMod val="6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endParaRPr lang="en-US" dirty="0" smtClean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endParaRPr lang="en-US" dirty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endParaRPr lang="en-US" dirty="0" smtClean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endParaRPr lang="en-US" dirty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endParaRPr lang="en-US" dirty="0" smtClean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r>
              <a:rPr lang="en-US" dirty="0" smtClean="0">
                <a:latin typeface="Impact" panose="020B0806030902050204" pitchFamily="34" charset="0"/>
              </a:rPr>
              <a:t>Implied Powers—not written, but based on expressed powers</a:t>
            </a:r>
            <a:endParaRPr lang="en-US" dirty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  <a:latin typeface="Impact" panose="020B0806030902050204" pitchFamily="34" charset="0"/>
              </a:rPr>
              <a:t>Expressed Powers—specifically given to government</a:t>
            </a:r>
            <a:endParaRPr lang="en-US" dirty="0">
              <a:solidFill>
                <a:schemeClr val="tx1">
                  <a:lumMod val="65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628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029201"/>
            <a:ext cx="8684491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dirty="0" smtClean="0">
                <a:solidFill>
                  <a:schemeClr val="tx1">
                    <a:lumMod val="65000"/>
                  </a:schemeClr>
                </a:solidFill>
                <a:latin typeface="Impact" panose="020B0806030902050204" pitchFamily="34" charset="0"/>
              </a:rPr>
              <a:t>National/Delegated</a:t>
            </a:r>
            <a:endParaRPr lang="en-US" sz="8000" dirty="0">
              <a:solidFill>
                <a:schemeClr val="tx1">
                  <a:lumMod val="6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55637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endParaRPr lang="en-US" dirty="0" smtClean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endParaRPr lang="en-US" dirty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endParaRPr lang="en-US" dirty="0" smtClean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endParaRPr lang="en-US" dirty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r>
              <a:rPr lang="en-US" dirty="0" smtClean="0">
                <a:latin typeface="Impact" panose="020B0806030902050204" pitchFamily="34" charset="0"/>
              </a:rPr>
              <a:t>Inherent Powers—powers the government has for being the government</a:t>
            </a:r>
          </a:p>
          <a:p>
            <a:pPr marL="0" indent="0" algn="r">
              <a:buNone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  <a:latin typeface="Impact" panose="020B0806030902050204" pitchFamily="34" charset="0"/>
              </a:rPr>
              <a:t>Implied Powers—not written, but based on expressed powers</a:t>
            </a:r>
            <a:endParaRPr lang="en-US" dirty="0">
              <a:solidFill>
                <a:schemeClr val="tx1">
                  <a:lumMod val="65000"/>
                </a:schemeClr>
              </a:solidFill>
              <a:latin typeface="Impact" panose="020B0806030902050204" pitchFamily="34" charset="0"/>
            </a:endParaRPr>
          </a:p>
          <a:p>
            <a:pPr marL="0" indent="0" algn="r">
              <a:buNone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  <a:latin typeface="Impact" panose="020B0806030902050204" pitchFamily="34" charset="0"/>
              </a:rPr>
              <a:t>Expressed Powers—specifically given to government</a:t>
            </a:r>
            <a:endParaRPr lang="en-US" dirty="0">
              <a:solidFill>
                <a:schemeClr val="tx1">
                  <a:lumMod val="65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92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029201"/>
            <a:ext cx="8684491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dirty="0" smtClean="0">
                <a:solidFill>
                  <a:schemeClr val="tx1">
                    <a:lumMod val="65000"/>
                  </a:schemeClr>
                </a:solidFill>
                <a:latin typeface="Impact" panose="020B0806030902050204" pitchFamily="34" charset="0"/>
              </a:rPr>
              <a:t>National/Delegated</a:t>
            </a:r>
            <a:endParaRPr lang="en-US" sz="8000" dirty="0">
              <a:solidFill>
                <a:schemeClr val="tx1">
                  <a:lumMod val="6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55637"/>
            <a:ext cx="8229600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en-US" dirty="0" smtClean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endParaRPr lang="en-US" dirty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endParaRPr lang="en-US" dirty="0" smtClean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endParaRPr lang="en-US" smtClean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endParaRPr lang="en-US" dirty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r>
              <a:rPr lang="en-US" dirty="0" smtClean="0">
                <a:latin typeface="Impact" panose="020B0806030902050204" pitchFamily="34" charset="0"/>
              </a:rPr>
              <a:t>*</a:t>
            </a:r>
            <a:r>
              <a:rPr lang="en-US" u="sng" dirty="0" smtClean="0">
                <a:latin typeface="Impact" panose="020B0806030902050204" pitchFamily="34" charset="0"/>
              </a:rPr>
              <a:t>Necessary and Proper Clause</a:t>
            </a:r>
            <a:r>
              <a:rPr lang="en-US" dirty="0" smtClean="0">
                <a:latin typeface="Impact" panose="020B0806030902050204" pitchFamily="34" charset="0"/>
              </a:rPr>
              <a:t>: gives </a:t>
            </a:r>
            <a:r>
              <a:rPr lang="en-US" dirty="0" err="1" smtClean="0">
                <a:latin typeface="Impact" panose="020B0806030902050204" pitchFamily="34" charset="0"/>
              </a:rPr>
              <a:t>gov</a:t>
            </a:r>
            <a:r>
              <a:rPr lang="en-US" dirty="0" smtClean="0">
                <a:latin typeface="Impact" panose="020B0806030902050204" pitchFamily="34" charset="0"/>
              </a:rPr>
              <a:t> extra powers </a:t>
            </a:r>
            <a:r>
              <a:rPr lang="en-US" dirty="0" smtClean="0">
                <a:latin typeface="Impact" panose="020B0806030902050204" pitchFamily="34" charset="0"/>
              </a:rPr>
              <a:t>so long as those are “necessary” and “proper” to carrying out other laws.</a:t>
            </a:r>
            <a:endParaRPr lang="en-US" dirty="0">
              <a:solidFill>
                <a:schemeClr val="tx1">
                  <a:lumMod val="65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606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029201"/>
            <a:ext cx="8684491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dirty="0" smtClean="0">
                <a:latin typeface="Impact" panose="020B0806030902050204" pitchFamily="34" charset="0"/>
              </a:rPr>
              <a:t>Shared/Concurrent</a:t>
            </a:r>
            <a:endParaRPr lang="en-US" sz="8000" dirty="0">
              <a:latin typeface="Impact" panose="020B080603090205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37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029201"/>
            <a:ext cx="8684491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dirty="0" smtClean="0">
                <a:solidFill>
                  <a:schemeClr val="tx1">
                    <a:lumMod val="65000"/>
                  </a:schemeClr>
                </a:solidFill>
                <a:latin typeface="Impact" panose="020B0806030902050204" pitchFamily="34" charset="0"/>
              </a:rPr>
              <a:t>Shared/Concurrent</a:t>
            </a:r>
            <a:endParaRPr lang="en-US" sz="8000" dirty="0">
              <a:solidFill>
                <a:schemeClr val="tx1">
                  <a:lumMod val="6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r">
              <a:buNone/>
            </a:pPr>
            <a:endParaRPr lang="en-US" dirty="0" smtClean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endParaRPr lang="en-US" dirty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endParaRPr lang="en-US" dirty="0" smtClean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endParaRPr lang="en-US" dirty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endParaRPr lang="en-US" dirty="0" smtClean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endParaRPr lang="en-US" dirty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r>
              <a:rPr lang="en-US" dirty="0" smtClean="0">
                <a:latin typeface="Impact" panose="020B0806030902050204" pitchFamily="34" charset="0"/>
              </a:rPr>
              <a:t>Powers shared by </a:t>
            </a:r>
            <a:r>
              <a:rPr lang="en-US" u="sng" dirty="0" smtClean="0">
                <a:latin typeface="Impact" panose="020B0806030902050204" pitchFamily="34" charset="0"/>
              </a:rPr>
              <a:t>both</a:t>
            </a:r>
            <a:r>
              <a:rPr lang="en-US" dirty="0" smtClean="0">
                <a:latin typeface="Impact" panose="020B0806030902050204" pitchFamily="34" charset="0"/>
              </a:rPr>
              <a:t> the national government and state governments.</a:t>
            </a:r>
            <a:endParaRPr lang="en-US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4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029201"/>
            <a:ext cx="8684491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dirty="0" smtClean="0">
                <a:latin typeface="Impact" panose="020B0806030902050204" pitchFamily="34" charset="0"/>
              </a:rPr>
              <a:t>State/Reserved</a:t>
            </a:r>
            <a:endParaRPr lang="en-US" sz="8000" dirty="0">
              <a:latin typeface="Impact" panose="020B080603090205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699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029201"/>
            <a:ext cx="8684491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dirty="0" smtClean="0">
                <a:solidFill>
                  <a:schemeClr val="tx1">
                    <a:lumMod val="65000"/>
                  </a:schemeClr>
                </a:solidFill>
                <a:latin typeface="Impact" panose="020B0806030902050204" pitchFamily="34" charset="0"/>
              </a:rPr>
              <a:t>State/Reserved</a:t>
            </a:r>
            <a:endParaRPr lang="en-US" sz="8000" dirty="0">
              <a:solidFill>
                <a:schemeClr val="tx1">
                  <a:lumMod val="6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 smtClean="0">
                <a:latin typeface="Impact" panose="020B0806030902050204" pitchFamily="34" charset="0"/>
              </a:rPr>
              <a:t>Powers not given to the national government</a:t>
            </a:r>
            <a:endParaRPr lang="en-US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031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029201"/>
            <a:ext cx="8684491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dirty="0" smtClean="0">
                <a:solidFill>
                  <a:schemeClr val="tx1">
                    <a:lumMod val="65000"/>
                  </a:schemeClr>
                </a:solidFill>
                <a:latin typeface="Impact" panose="020B0806030902050204" pitchFamily="34" charset="0"/>
              </a:rPr>
              <a:t>State/Reserved</a:t>
            </a:r>
            <a:endParaRPr lang="en-US" sz="8000" dirty="0">
              <a:solidFill>
                <a:schemeClr val="tx1">
                  <a:lumMod val="6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579437"/>
            <a:ext cx="8305800" cy="51355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n-US" dirty="0" smtClean="0">
                <a:latin typeface="Impact" panose="020B0806030902050204" pitchFamily="34" charset="0"/>
              </a:rPr>
              <a:t>Full Faith and Credit Clause: states have to recognize, honor, and enforce one another’s actions</a:t>
            </a:r>
            <a:endParaRPr lang="en-US" dirty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  <a:latin typeface="Impact" panose="020B0806030902050204" pitchFamily="34" charset="0"/>
              </a:rPr>
              <a:t>Powers not given to the national government</a:t>
            </a:r>
            <a:endParaRPr lang="en-US" dirty="0">
              <a:solidFill>
                <a:schemeClr val="tx1">
                  <a:lumMod val="65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007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91" y="5387975"/>
            <a:ext cx="7772400" cy="1470025"/>
          </a:xfrm>
        </p:spPr>
        <p:txBody>
          <a:bodyPr>
            <a:normAutofit/>
          </a:bodyPr>
          <a:lstStyle/>
          <a:p>
            <a:pPr algn="r"/>
            <a:r>
              <a:rPr lang="en-US" sz="80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Impact" panose="020B0806030902050204" pitchFamily="34" charset="0"/>
              </a:rPr>
              <a:t>Federalism</a:t>
            </a:r>
            <a:endParaRPr lang="en-US" sz="8000" dirty="0">
              <a:solidFill>
                <a:schemeClr val="bg1">
                  <a:lumMod val="50000"/>
                  <a:lumOff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7696200" cy="1295400"/>
          </a:xfrm>
        </p:spPr>
        <p:txBody>
          <a:bodyPr/>
          <a:lstStyle/>
          <a:p>
            <a:pPr algn="r"/>
            <a:r>
              <a:rPr lang="en-US" dirty="0" smtClean="0">
                <a:latin typeface="Impact" panose="020B0806030902050204" pitchFamily="34" charset="0"/>
              </a:rPr>
              <a:t>Power is divided between the national government and the state governments</a:t>
            </a:r>
            <a:endParaRPr lang="en-US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13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029201"/>
            <a:ext cx="8684491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dirty="0" smtClean="0">
                <a:solidFill>
                  <a:schemeClr val="tx1">
                    <a:lumMod val="65000"/>
                  </a:schemeClr>
                </a:solidFill>
                <a:latin typeface="Impact" panose="020B0806030902050204" pitchFamily="34" charset="0"/>
              </a:rPr>
              <a:t>State/Reserved</a:t>
            </a:r>
            <a:endParaRPr lang="en-US" sz="8000" dirty="0">
              <a:solidFill>
                <a:schemeClr val="tx1">
                  <a:lumMod val="6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579437"/>
            <a:ext cx="8305800" cy="51355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n-US" dirty="0" smtClean="0">
                <a:latin typeface="Impact" panose="020B0806030902050204" pitchFamily="34" charset="0"/>
              </a:rPr>
              <a:t>Privileges and Immunities Clause: states cannot discriminate against residents of other states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  <a:latin typeface="Impact" panose="020B0806030902050204" pitchFamily="34" charset="0"/>
              </a:rPr>
              <a:t>Full Faith and Credit Clause: states have to recognize, honor, and enforce one another’s actions</a:t>
            </a:r>
            <a:endParaRPr lang="en-US" dirty="0">
              <a:solidFill>
                <a:schemeClr val="tx1">
                  <a:lumMod val="65000"/>
                </a:schemeClr>
              </a:solidFill>
              <a:latin typeface="Impact" panose="020B0806030902050204" pitchFamily="34" charset="0"/>
            </a:endParaRPr>
          </a:p>
          <a:p>
            <a:pPr marL="0" indent="0" algn="r">
              <a:buNone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  <a:latin typeface="Impact" panose="020B0806030902050204" pitchFamily="34" charset="0"/>
              </a:rPr>
              <a:t>Powers not given to the national government</a:t>
            </a:r>
            <a:endParaRPr lang="en-US" dirty="0">
              <a:solidFill>
                <a:schemeClr val="tx1">
                  <a:lumMod val="65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752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029201"/>
            <a:ext cx="8684491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dirty="0" smtClean="0">
                <a:latin typeface="Impact" panose="020B0806030902050204" pitchFamily="34" charset="0"/>
              </a:rPr>
              <a:t>Admit New States</a:t>
            </a:r>
            <a:endParaRPr lang="en-US" sz="80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960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laska-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82701">
            <a:off x="134521" y="1003284"/>
            <a:ext cx="5181600" cy="419735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en-US" dirty="0" smtClean="0"/>
          </a:p>
          <a:p>
            <a:pPr algn="r"/>
            <a:endParaRPr lang="en-US" dirty="0"/>
          </a:p>
          <a:p>
            <a:pPr algn="r"/>
            <a:endParaRPr lang="en-US" dirty="0" smtClean="0"/>
          </a:p>
          <a:p>
            <a:pPr algn="r"/>
            <a:endParaRPr lang="en-US" dirty="0"/>
          </a:p>
          <a:p>
            <a:pPr algn="r"/>
            <a:endParaRPr lang="en-US" dirty="0" smtClean="0"/>
          </a:p>
          <a:p>
            <a:pPr algn="r"/>
            <a:endParaRPr lang="en-US" dirty="0"/>
          </a:p>
          <a:p>
            <a:pPr marL="0" indent="0" algn="r">
              <a:buNone/>
            </a:pPr>
            <a:r>
              <a:rPr lang="en-US" dirty="0" smtClean="0">
                <a:latin typeface="Impact" panose="020B0806030902050204" pitchFamily="34" charset="0"/>
              </a:rPr>
              <a:t>Delegated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029201"/>
            <a:ext cx="8684491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dirty="0" smtClean="0">
                <a:solidFill>
                  <a:schemeClr val="tx1">
                    <a:lumMod val="65000"/>
                  </a:schemeClr>
                </a:solidFill>
                <a:latin typeface="Impact" panose="020B0806030902050204" pitchFamily="34" charset="0"/>
              </a:rPr>
              <a:t>Admit New States</a:t>
            </a:r>
            <a:endParaRPr lang="en-US" sz="8000" dirty="0">
              <a:solidFill>
                <a:schemeClr val="tx1">
                  <a:lumMod val="6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6" name="Picture 5" descr="hawaii-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21358640">
            <a:off x="3886200" y="1828800"/>
            <a:ext cx="4876800" cy="2890838"/>
          </a:xfrm>
          <a:prstGeom prst="rect">
            <a:avLst/>
          </a:prstGeom>
          <a:noFill/>
          <a:ln w="76200">
            <a:solidFill>
              <a:schemeClr val="folHlink"/>
            </a:solidFill>
          </a:ln>
        </p:spPr>
      </p:pic>
    </p:spTree>
    <p:extLst>
      <p:ext uri="{BB962C8B-B14F-4D97-AF65-F5344CB8AC3E}">
        <p14:creationId xmlns:p14="http://schemas.microsoft.com/office/powerpoint/2010/main" val="2551259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029201"/>
            <a:ext cx="8684491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dirty="0" smtClean="0">
                <a:latin typeface="Impact" panose="020B0806030902050204" pitchFamily="34" charset="0"/>
              </a:rPr>
              <a:t>Borrow Money</a:t>
            </a:r>
            <a:endParaRPr lang="en-US" sz="80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851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overnment-mon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603482" cy="6858000"/>
          </a:xfrm>
          <a:prstGeom prst="rect">
            <a:avLst/>
          </a:prstGeom>
          <a:noFill/>
          <a:ln/>
        </p:spPr>
      </p:pic>
      <p:sp>
        <p:nvSpPr>
          <p:cNvPr id="7" name="Rectangle 6"/>
          <p:cNvSpPr/>
          <p:nvPr/>
        </p:nvSpPr>
        <p:spPr>
          <a:xfrm>
            <a:off x="3200400" y="-152400"/>
            <a:ext cx="6096000" cy="7239000"/>
          </a:xfrm>
          <a:prstGeom prst="rect">
            <a:avLst/>
          </a:prstGeom>
          <a:gradFill flip="none" rotWithShape="1">
            <a:gsLst>
              <a:gs pos="7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029201"/>
            <a:ext cx="8684491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dirty="0" smtClean="0">
                <a:solidFill>
                  <a:schemeClr val="tx1">
                    <a:lumMod val="65000"/>
                  </a:schemeClr>
                </a:solidFill>
                <a:latin typeface="Impact" panose="020B0806030902050204" pitchFamily="34" charset="0"/>
              </a:rPr>
              <a:t>Borrow Money</a:t>
            </a:r>
            <a:endParaRPr lang="en-US" sz="8000" dirty="0">
              <a:solidFill>
                <a:schemeClr val="tx1">
                  <a:lumMod val="6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dirty="0" smtClean="0">
                <a:latin typeface="Impact" panose="020B0806030902050204" pitchFamily="34" charset="0"/>
              </a:rPr>
              <a:t>Concurrent</a:t>
            </a:r>
            <a:endParaRPr lang="en-US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7637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029201"/>
            <a:ext cx="8684491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dirty="0" smtClean="0">
                <a:latin typeface="Impact" panose="020B0806030902050204" pitchFamily="34" charset="0"/>
              </a:rPr>
              <a:t>Charter Banks</a:t>
            </a:r>
            <a:endParaRPr lang="en-US" sz="80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781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UnitedStatesFirstBa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-76200" y="-76200"/>
            <a:ext cx="9296400" cy="6972300"/>
          </a:xfrm>
          <a:prstGeom prst="rect">
            <a:avLst/>
          </a:prstGeom>
          <a:noFill/>
          <a:ln w="76200" cap="rnd">
            <a:solidFill>
              <a:schemeClr val="accent1"/>
            </a:solidFill>
            <a:prstDash val="sysDot"/>
          </a:ln>
        </p:spPr>
      </p:pic>
      <p:sp>
        <p:nvSpPr>
          <p:cNvPr id="5" name="Rectangle 4"/>
          <p:cNvSpPr/>
          <p:nvPr/>
        </p:nvSpPr>
        <p:spPr>
          <a:xfrm>
            <a:off x="-304800" y="5410200"/>
            <a:ext cx="9525000" cy="1485900"/>
          </a:xfrm>
          <a:prstGeom prst="rect">
            <a:avLst/>
          </a:prstGeom>
          <a:gradFill flip="none" rotWithShape="1">
            <a:gsLst>
              <a:gs pos="7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029201"/>
            <a:ext cx="8684491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dirty="0" smtClean="0">
                <a:solidFill>
                  <a:schemeClr val="tx1">
                    <a:lumMod val="65000"/>
                  </a:schemeClr>
                </a:solidFill>
                <a:latin typeface="Impact" panose="020B0806030902050204" pitchFamily="34" charset="0"/>
              </a:rPr>
              <a:t>Charter Banks</a:t>
            </a:r>
            <a:endParaRPr lang="en-US" sz="8000" dirty="0">
              <a:solidFill>
                <a:schemeClr val="tx1">
                  <a:lumMod val="6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676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dirty="0" smtClean="0">
                <a:latin typeface="Impact" panose="020B0806030902050204" pitchFamily="34" charset="0"/>
              </a:rPr>
              <a:t>Concurrent</a:t>
            </a:r>
            <a:endParaRPr lang="en-US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8212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029201"/>
            <a:ext cx="8684491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dirty="0" smtClean="0">
                <a:latin typeface="Impact" panose="020B0806030902050204" pitchFamily="34" charset="0"/>
              </a:rPr>
              <a:t>Coin Money</a:t>
            </a:r>
            <a:endParaRPr lang="en-US" sz="80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236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5/5e/Assorted_United_States_coi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304800" y="5410200"/>
            <a:ext cx="9525000" cy="1485900"/>
          </a:xfrm>
          <a:prstGeom prst="rect">
            <a:avLst/>
          </a:prstGeom>
          <a:gradFill flip="none" rotWithShape="1">
            <a:gsLst>
              <a:gs pos="7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029201"/>
            <a:ext cx="8684491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dirty="0" smtClean="0">
                <a:solidFill>
                  <a:schemeClr val="tx1">
                    <a:lumMod val="65000"/>
                  </a:schemeClr>
                </a:solidFill>
                <a:latin typeface="Impact" panose="020B0806030902050204" pitchFamily="34" charset="0"/>
              </a:rPr>
              <a:t>Coin Money</a:t>
            </a:r>
            <a:endParaRPr lang="en-US" sz="8000" dirty="0">
              <a:solidFill>
                <a:schemeClr val="tx1">
                  <a:lumMod val="6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mtClean="0"/>
          </a:p>
          <a:p>
            <a:pPr algn="r"/>
            <a:endParaRPr lang="en-US" smtClean="0"/>
          </a:p>
          <a:p>
            <a:pPr algn="r"/>
            <a:endParaRPr lang="en-US" smtClean="0"/>
          </a:p>
          <a:p>
            <a:pPr algn="r"/>
            <a:endParaRPr lang="en-US" smtClean="0"/>
          </a:p>
          <a:p>
            <a:pPr algn="r"/>
            <a:endParaRPr lang="en-US" smtClean="0"/>
          </a:p>
          <a:p>
            <a:pPr algn="r"/>
            <a:endParaRPr lang="en-US" smtClean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mtClean="0">
                <a:latin typeface="Impact" panose="020B0806030902050204" pitchFamily="34" charset="0"/>
              </a:rPr>
              <a:t>Delegated</a:t>
            </a:r>
            <a:endParaRPr lang="en-US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594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029201"/>
            <a:ext cx="8684491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dirty="0" smtClean="0">
                <a:latin typeface="Impact" panose="020B0806030902050204" pitchFamily="34" charset="0"/>
              </a:rPr>
              <a:t>Conduct Elections</a:t>
            </a:r>
            <a:endParaRPr lang="en-US" sz="80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993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69291" y="53879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dirty="0" smtClean="0">
                <a:latin typeface="Impact" panose="020B0806030902050204" pitchFamily="34" charset="0"/>
              </a:rPr>
              <a:t>Three Types</a:t>
            </a:r>
            <a:endParaRPr lang="en-US" sz="80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3116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ecorder.countyofventura.org/wp-content/uploads/2012/04/Elections-Main-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7" y="22514"/>
            <a:ext cx="9109111" cy="508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304800" y="4267200"/>
            <a:ext cx="9525000" cy="2628900"/>
          </a:xfrm>
          <a:prstGeom prst="rect">
            <a:avLst/>
          </a:prstGeom>
          <a:gradFill flip="none" rotWithShape="1">
            <a:gsLst>
              <a:gs pos="7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029201"/>
            <a:ext cx="8684491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dirty="0" smtClean="0">
                <a:solidFill>
                  <a:schemeClr val="tx1">
                    <a:lumMod val="65000"/>
                  </a:schemeClr>
                </a:solidFill>
                <a:latin typeface="Impact" panose="020B0806030902050204" pitchFamily="34" charset="0"/>
              </a:rPr>
              <a:t>Conduct Elections</a:t>
            </a:r>
            <a:endParaRPr lang="en-US" sz="8000" dirty="0">
              <a:solidFill>
                <a:schemeClr val="tx1">
                  <a:lumMod val="6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dirty="0" smtClean="0">
                <a:latin typeface="Impact" panose="020B0806030902050204" pitchFamily="34" charset="0"/>
              </a:rPr>
              <a:t>Reserved</a:t>
            </a:r>
            <a:endParaRPr lang="en-US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6648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029201"/>
            <a:ext cx="8684491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dirty="0" smtClean="0">
                <a:latin typeface="Impact" panose="020B0806030902050204" pitchFamily="34" charset="0"/>
              </a:rPr>
              <a:t>Conduct Foreign Relations</a:t>
            </a:r>
            <a:endParaRPr lang="en-US" sz="80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6794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atic1.squarespace.com/static/54c7de19e4b0cece214f32ca/t/54db8f27e4b0512a94d8c06e/1423675177419/UN-flags.jpg?format=1500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525000" cy="634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304800" y="4267200"/>
            <a:ext cx="9525000" cy="2628900"/>
          </a:xfrm>
          <a:prstGeom prst="rect">
            <a:avLst/>
          </a:prstGeom>
          <a:gradFill flip="none" rotWithShape="1">
            <a:gsLst>
              <a:gs pos="7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029201"/>
            <a:ext cx="8684491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dirty="0" smtClean="0">
                <a:solidFill>
                  <a:schemeClr val="tx1">
                    <a:lumMod val="65000"/>
                  </a:schemeClr>
                </a:solidFill>
                <a:latin typeface="Impact" panose="020B0806030902050204" pitchFamily="34" charset="0"/>
              </a:rPr>
              <a:t>Conduct Foreign Relations</a:t>
            </a:r>
            <a:endParaRPr lang="en-US" sz="8000" dirty="0">
              <a:solidFill>
                <a:schemeClr val="tx1">
                  <a:lumMod val="6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066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dirty="0" smtClean="0">
                <a:latin typeface="Impact" panose="020B0806030902050204" pitchFamily="34" charset="0"/>
              </a:rPr>
              <a:t>Delegated</a:t>
            </a:r>
            <a:endParaRPr lang="en-US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6189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029201"/>
            <a:ext cx="8684491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dirty="0" smtClean="0">
                <a:latin typeface="Impact" panose="020B0806030902050204" pitchFamily="34" charset="0"/>
              </a:rPr>
              <a:t>Declare War</a:t>
            </a:r>
            <a:endParaRPr lang="en-US" sz="80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5062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history.com/s3static/video-thumbnails/AETN-History_Prod/24/243/History_FDR_Asks_Recognize_War_Japan_Speech_SF_still_624x3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-13855"/>
            <a:ext cx="9480286" cy="534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304800" y="4648200"/>
            <a:ext cx="9525000" cy="2247900"/>
          </a:xfrm>
          <a:prstGeom prst="rect">
            <a:avLst/>
          </a:prstGeom>
          <a:gradFill flip="none" rotWithShape="1">
            <a:gsLst>
              <a:gs pos="7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029201"/>
            <a:ext cx="8684491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dirty="0" smtClean="0">
                <a:solidFill>
                  <a:schemeClr val="tx1">
                    <a:lumMod val="65000"/>
                  </a:schemeClr>
                </a:solidFill>
                <a:latin typeface="Impact" panose="020B0806030902050204" pitchFamily="34" charset="0"/>
              </a:rPr>
              <a:t>Declare War</a:t>
            </a:r>
            <a:endParaRPr lang="en-US" sz="8000" dirty="0">
              <a:solidFill>
                <a:schemeClr val="tx1">
                  <a:lumMod val="6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524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mtClean="0"/>
          </a:p>
          <a:p>
            <a:pPr algn="r"/>
            <a:endParaRPr lang="en-US" smtClean="0"/>
          </a:p>
          <a:p>
            <a:pPr algn="r"/>
            <a:endParaRPr lang="en-US" smtClean="0"/>
          </a:p>
          <a:p>
            <a:pPr algn="r"/>
            <a:endParaRPr lang="en-US" smtClean="0"/>
          </a:p>
          <a:p>
            <a:pPr algn="r"/>
            <a:endParaRPr lang="en-US" smtClean="0"/>
          </a:p>
          <a:p>
            <a:pPr algn="r"/>
            <a:endParaRPr lang="en-US" smtClean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mtClean="0">
                <a:latin typeface="Impact" panose="020B0806030902050204" pitchFamily="34" charset="0"/>
              </a:rPr>
              <a:t>Delegated</a:t>
            </a:r>
            <a:endParaRPr lang="en-US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4596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029201"/>
            <a:ext cx="8684491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dirty="0" smtClean="0">
                <a:latin typeface="Impact" panose="020B0806030902050204" pitchFamily="34" charset="0"/>
              </a:rPr>
              <a:t>Establish Courts</a:t>
            </a:r>
            <a:endParaRPr lang="en-US" sz="80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3267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stillaguamish.com/images/gav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7" y="-1"/>
            <a:ext cx="9286877" cy="594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304800" y="5029200"/>
            <a:ext cx="9525000" cy="1866899"/>
          </a:xfrm>
          <a:prstGeom prst="rect">
            <a:avLst/>
          </a:prstGeom>
          <a:gradFill flip="none" rotWithShape="1">
            <a:gsLst>
              <a:gs pos="7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029201"/>
            <a:ext cx="8684491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dirty="0" smtClean="0">
                <a:solidFill>
                  <a:schemeClr val="tx1">
                    <a:lumMod val="65000"/>
                  </a:schemeClr>
                </a:solidFill>
                <a:latin typeface="Impact" panose="020B0806030902050204" pitchFamily="34" charset="0"/>
              </a:rPr>
              <a:t>Establish Courts</a:t>
            </a:r>
            <a:endParaRPr lang="en-US" sz="8000" dirty="0">
              <a:solidFill>
                <a:schemeClr val="tx1">
                  <a:lumMod val="6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676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dirty="0" smtClean="0">
                <a:latin typeface="Impact" panose="020B0806030902050204" pitchFamily="34" charset="0"/>
              </a:rPr>
              <a:t>Concurrent</a:t>
            </a:r>
            <a:endParaRPr lang="en-US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7427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029201"/>
            <a:ext cx="8684491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dirty="0" smtClean="0">
                <a:latin typeface="Impact" panose="020B0806030902050204" pitchFamily="34" charset="0"/>
              </a:rPr>
              <a:t>Establish Post Offices</a:t>
            </a:r>
            <a:endParaRPr lang="en-US" sz="80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0738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wbrz.com/images/news/StampPostOff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77866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304800" y="5029200"/>
            <a:ext cx="9525000" cy="1866899"/>
          </a:xfrm>
          <a:prstGeom prst="rect">
            <a:avLst/>
          </a:prstGeom>
          <a:gradFill flip="none" rotWithShape="1">
            <a:gsLst>
              <a:gs pos="7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029201"/>
            <a:ext cx="8684491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dirty="0" smtClean="0">
                <a:solidFill>
                  <a:schemeClr val="tx1">
                    <a:lumMod val="65000"/>
                  </a:schemeClr>
                </a:solidFill>
                <a:latin typeface="Impact" panose="020B0806030902050204" pitchFamily="34" charset="0"/>
              </a:rPr>
              <a:t>Establish Post Offices</a:t>
            </a:r>
            <a:endParaRPr lang="en-US" sz="8000" dirty="0">
              <a:solidFill>
                <a:schemeClr val="tx1">
                  <a:lumMod val="6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mtClean="0"/>
          </a:p>
          <a:p>
            <a:pPr algn="r"/>
            <a:endParaRPr lang="en-US" smtClean="0"/>
          </a:p>
          <a:p>
            <a:pPr algn="r"/>
            <a:endParaRPr lang="en-US" smtClean="0"/>
          </a:p>
          <a:p>
            <a:pPr algn="r"/>
            <a:endParaRPr lang="en-US" smtClean="0"/>
          </a:p>
          <a:p>
            <a:pPr algn="r"/>
            <a:endParaRPr lang="en-US" smtClean="0"/>
          </a:p>
          <a:p>
            <a:pPr algn="r"/>
            <a:endParaRPr lang="en-US" smtClean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mtClean="0">
                <a:latin typeface="Impact" panose="020B0806030902050204" pitchFamily="34" charset="0"/>
              </a:rPr>
              <a:t>Delegated</a:t>
            </a:r>
            <a:endParaRPr lang="en-US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1425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029201"/>
            <a:ext cx="8684491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dirty="0" smtClean="0">
                <a:latin typeface="Impact" panose="020B0806030902050204" pitchFamily="34" charset="0"/>
              </a:rPr>
              <a:t>Establish State Militias</a:t>
            </a:r>
            <a:endParaRPr lang="en-US" sz="80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250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endParaRPr lang="en-US" dirty="0" smtClean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endParaRPr lang="en-US" dirty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endParaRPr lang="en-US" dirty="0" smtClean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endParaRPr lang="en-US" dirty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r>
              <a:rPr lang="en-US" dirty="0" smtClean="0">
                <a:solidFill>
                  <a:schemeClr val="bg1"/>
                </a:solidFill>
                <a:latin typeface="Impact" panose="020B0806030902050204" pitchFamily="34" charset="0"/>
              </a:rPr>
              <a:t>State— “Reserved”</a:t>
            </a:r>
          </a:p>
          <a:p>
            <a:pPr marL="0" indent="0" algn="r">
              <a:buNone/>
            </a:pPr>
            <a:r>
              <a:rPr lang="en-US" dirty="0" smtClean="0">
                <a:solidFill>
                  <a:schemeClr val="bg1"/>
                </a:solidFill>
                <a:latin typeface="Impact" panose="020B0806030902050204" pitchFamily="34" charset="0"/>
              </a:rPr>
              <a:t>Shared— “Concurrent” </a:t>
            </a:r>
            <a:endParaRPr lang="en-US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marL="0" indent="0" algn="r">
              <a:buNone/>
            </a:pPr>
            <a:r>
              <a:rPr lang="en-US" dirty="0" smtClean="0">
                <a:latin typeface="Impact" panose="020B0806030902050204" pitchFamily="34" charset="0"/>
              </a:rPr>
              <a:t>National— </a:t>
            </a:r>
            <a:r>
              <a:rPr lang="en-US" dirty="0" smtClean="0">
                <a:solidFill>
                  <a:schemeClr val="bg1"/>
                </a:solidFill>
                <a:latin typeface="Impact" panose="020B0806030902050204" pitchFamily="34" charset="0"/>
              </a:rPr>
              <a:t>“Delegated”</a:t>
            </a:r>
            <a:endParaRPr 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69291" y="53879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dirty="0" smtClean="0">
                <a:latin typeface="Impact" panose="020B0806030902050204" pitchFamily="34" charset="0"/>
              </a:rPr>
              <a:t>Three Types</a:t>
            </a:r>
            <a:endParaRPr lang="en-US" sz="80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7102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Militia_at_Guilfo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-152400"/>
            <a:ext cx="9849346" cy="7239000"/>
          </a:xfrm>
          <a:prstGeom prst="rect">
            <a:avLst/>
          </a:prstGeom>
          <a:noFill/>
          <a:ln w="76200" cap="rnd">
            <a:solidFill>
              <a:schemeClr val="accent1"/>
            </a:solidFill>
            <a:prstDash val="sysDot"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-304800" y="5029200"/>
            <a:ext cx="9525000" cy="1866899"/>
          </a:xfrm>
          <a:prstGeom prst="rect">
            <a:avLst/>
          </a:prstGeom>
          <a:gradFill flip="none" rotWithShape="1">
            <a:gsLst>
              <a:gs pos="7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029201"/>
            <a:ext cx="8684491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dirty="0" smtClean="0">
                <a:solidFill>
                  <a:schemeClr val="tx1">
                    <a:lumMod val="65000"/>
                  </a:schemeClr>
                </a:solidFill>
                <a:latin typeface="Impact" panose="020B0806030902050204" pitchFamily="34" charset="0"/>
              </a:rPr>
              <a:t>Establish State Militias</a:t>
            </a:r>
            <a:endParaRPr lang="en-US" sz="8000" dirty="0">
              <a:solidFill>
                <a:schemeClr val="tx1">
                  <a:lumMod val="6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524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dirty="0" smtClean="0">
                <a:latin typeface="Impact" panose="020B0806030902050204" pitchFamily="34" charset="0"/>
              </a:rPr>
              <a:t>Reserved</a:t>
            </a:r>
            <a:endParaRPr lang="en-US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8457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029201"/>
            <a:ext cx="8684491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dirty="0" smtClean="0">
                <a:latin typeface="Impact" panose="020B0806030902050204" pitchFamily="34" charset="0"/>
              </a:rPr>
              <a:t>Levy and Collect Taxes</a:t>
            </a:r>
            <a:endParaRPr lang="en-US" sz="80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9237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ages.military.com/media/money/pay/taxes-412-2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80823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304800" y="5029200"/>
            <a:ext cx="9525000" cy="1866899"/>
          </a:xfrm>
          <a:prstGeom prst="rect">
            <a:avLst/>
          </a:prstGeom>
          <a:gradFill flip="none" rotWithShape="1">
            <a:gsLst>
              <a:gs pos="7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029201"/>
            <a:ext cx="8684491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dirty="0" smtClean="0">
                <a:solidFill>
                  <a:schemeClr val="tx1">
                    <a:lumMod val="65000"/>
                  </a:schemeClr>
                </a:solidFill>
                <a:latin typeface="Impact" panose="020B0806030902050204" pitchFamily="34" charset="0"/>
              </a:rPr>
              <a:t>Levy and Collect Taxes</a:t>
            </a:r>
            <a:endParaRPr lang="en-US" sz="8000" dirty="0">
              <a:solidFill>
                <a:schemeClr val="tx1">
                  <a:lumMod val="6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524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dirty="0" smtClean="0">
                <a:latin typeface="Impact" panose="020B0806030902050204" pitchFamily="34" charset="0"/>
              </a:rPr>
              <a:t>Concurrent</a:t>
            </a:r>
            <a:endParaRPr lang="en-US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6175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029201"/>
            <a:ext cx="8684491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dirty="0" smtClean="0">
                <a:latin typeface="Impact" panose="020B0806030902050204" pitchFamily="34" charset="0"/>
              </a:rPr>
              <a:t>Make and Enforce Laws</a:t>
            </a:r>
            <a:endParaRPr lang="en-US" sz="80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7532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oxfordjournals.org/resource/image/history-of-international-law-her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6927"/>
            <a:ext cx="9938090" cy="525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304800" y="4800600"/>
            <a:ext cx="9525000" cy="2095499"/>
          </a:xfrm>
          <a:prstGeom prst="rect">
            <a:avLst/>
          </a:prstGeom>
          <a:gradFill flip="none" rotWithShape="1">
            <a:gsLst>
              <a:gs pos="7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029201"/>
            <a:ext cx="8684491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dirty="0" smtClean="0">
                <a:solidFill>
                  <a:schemeClr val="tx1">
                    <a:lumMod val="65000"/>
                  </a:schemeClr>
                </a:solidFill>
                <a:latin typeface="Impact" panose="020B0806030902050204" pitchFamily="34" charset="0"/>
              </a:rPr>
              <a:t>Make and Enforce Laws</a:t>
            </a:r>
            <a:endParaRPr lang="en-US" sz="8000" dirty="0">
              <a:solidFill>
                <a:schemeClr val="tx1">
                  <a:lumMod val="6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524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dirty="0" smtClean="0">
                <a:latin typeface="Impact" panose="020B0806030902050204" pitchFamily="34" charset="0"/>
              </a:rPr>
              <a:t>Concurrent</a:t>
            </a:r>
            <a:endParaRPr lang="en-US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5650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029201"/>
            <a:ext cx="8684491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dirty="0" smtClean="0">
                <a:latin typeface="Impact" panose="020B0806030902050204" pitchFamily="34" charset="0"/>
              </a:rPr>
              <a:t>Provide for General Welfare</a:t>
            </a:r>
            <a:endParaRPr lang="en-US" sz="80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7090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specialfriendsinc.org/_images/nonprofit_blue_commun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08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304800" y="4800600"/>
            <a:ext cx="9525000" cy="2095499"/>
          </a:xfrm>
          <a:prstGeom prst="rect">
            <a:avLst/>
          </a:prstGeom>
          <a:gradFill flip="none" rotWithShape="1">
            <a:gsLst>
              <a:gs pos="7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029201"/>
            <a:ext cx="8684491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dirty="0" smtClean="0">
                <a:solidFill>
                  <a:schemeClr val="tx1">
                    <a:lumMod val="65000"/>
                  </a:schemeClr>
                </a:solidFill>
                <a:latin typeface="Impact" panose="020B0806030902050204" pitchFamily="34" charset="0"/>
              </a:rPr>
              <a:t>Provide for General Welfare</a:t>
            </a:r>
            <a:endParaRPr lang="en-US" sz="8000" dirty="0">
              <a:solidFill>
                <a:schemeClr val="tx1">
                  <a:lumMod val="6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algn="r"/>
            <a:endParaRPr lang="en-US" dirty="0" smtClean="0"/>
          </a:p>
          <a:p>
            <a:pPr algn="r"/>
            <a:endParaRPr lang="en-US" dirty="0"/>
          </a:p>
          <a:p>
            <a:pPr algn="r"/>
            <a:endParaRPr lang="en-US" dirty="0" smtClean="0"/>
          </a:p>
          <a:p>
            <a:pPr algn="r"/>
            <a:endParaRPr lang="en-US" dirty="0"/>
          </a:p>
          <a:p>
            <a:pPr algn="r"/>
            <a:endParaRPr lang="en-US" dirty="0" smtClean="0"/>
          </a:p>
          <a:p>
            <a:pPr algn="r"/>
            <a:endParaRPr lang="en-US" dirty="0"/>
          </a:p>
          <a:p>
            <a:pPr marL="0" indent="0" algn="r">
              <a:buNone/>
            </a:pPr>
            <a:r>
              <a:rPr lang="en-US" dirty="0" smtClean="0">
                <a:latin typeface="Impact" panose="020B0806030902050204" pitchFamily="34" charset="0"/>
              </a:rPr>
              <a:t>Concurrent</a:t>
            </a:r>
            <a:endParaRPr lang="en-US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9561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029201"/>
            <a:ext cx="8684491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dirty="0" smtClean="0">
                <a:latin typeface="Impact" panose="020B0806030902050204" pitchFamily="34" charset="0"/>
              </a:rPr>
              <a:t>Provide for Public Health, Safety, and Morals</a:t>
            </a:r>
            <a:endParaRPr lang="en-US" sz="80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4110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studying-in-us.org/wp-content/uploads/2013/09/Health-Insurance-and-the-Health-Care-Sys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71"/>
            <a:ext cx="9238262" cy="572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304800" y="4800600"/>
            <a:ext cx="9525000" cy="2095499"/>
          </a:xfrm>
          <a:prstGeom prst="rect">
            <a:avLst/>
          </a:prstGeom>
          <a:gradFill flip="none" rotWithShape="1">
            <a:gsLst>
              <a:gs pos="7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029201"/>
            <a:ext cx="8684491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dirty="0" smtClean="0">
                <a:solidFill>
                  <a:schemeClr val="tx1">
                    <a:lumMod val="65000"/>
                  </a:schemeClr>
                </a:solidFill>
                <a:latin typeface="Impact" panose="020B0806030902050204" pitchFamily="34" charset="0"/>
              </a:rPr>
              <a:t>Provide for Public Health, Safety, and Morals</a:t>
            </a:r>
            <a:endParaRPr lang="en-US" sz="8000" dirty="0">
              <a:solidFill>
                <a:schemeClr val="tx1">
                  <a:lumMod val="6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mtClean="0"/>
          </a:p>
          <a:p>
            <a:pPr algn="r"/>
            <a:endParaRPr lang="en-US" smtClean="0"/>
          </a:p>
          <a:p>
            <a:pPr algn="r"/>
            <a:endParaRPr lang="en-US" smtClean="0"/>
          </a:p>
          <a:p>
            <a:pPr algn="r"/>
            <a:endParaRPr lang="en-US" smtClean="0"/>
          </a:p>
          <a:p>
            <a:pPr algn="r"/>
            <a:endParaRPr lang="en-US" smtClean="0"/>
          </a:p>
          <a:p>
            <a:pPr algn="r"/>
            <a:endParaRPr lang="en-US" smtClean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mtClean="0">
                <a:latin typeface="Impact" panose="020B0806030902050204" pitchFamily="34" charset="0"/>
              </a:rPr>
              <a:t>Concurrent</a:t>
            </a:r>
            <a:endParaRPr lang="en-US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6218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029201"/>
            <a:ext cx="8684491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dirty="0" smtClean="0">
                <a:latin typeface="Impact" panose="020B0806030902050204" pitchFamily="34" charset="0"/>
              </a:rPr>
              <a:t>Raise and Maintain a Military</a:t>
            </a:r>
            <a:endParaRPr lang="en-US" sz="80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55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endParaRPr lang="en-US" dirty="0" smtClean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endParaRPr lang="en-US" dirty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endParaRPr lang="en-US" dirty="0" smtClean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endParaRPr lang="en-US" dirty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r>
              <a:rPr lang="en-US" dirty="0" smtClean="0">
                <a:solidFill>
                  <a:schemeClr val="bg1"/>
                </a:solidFill>
                <a:latin typeface="Impact" panose="020B0806030902050204" pitchFamily="34" charset="0"/>
              </a:rPr>
              <a:t>State— “Reserved”</a:t>
            </a:r>
          </a:p>
          <a:p>
            <a:pPr marL="0" indent="0" algn="r">
              <a:buNone/>
            </a:pPr>
            <a:r>
              <a:rPr lang="en-US" dirty="0" smtClean="0">
                <a:solidFill>
                  <a:schemeClr val="bg1"/>
                </a:solidFill>
                <a:latin typeface="Impact" panose="020B0806030902050204" pitchFamily="34" charset="0"/>
              </a:rPr>
              <a:t>Shared— “Concurrent” </a:t>
            </a:r>
            <a:endParaRPr lang="en-US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marL="0" indent="0" algn="r">
              <a:buNone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  <a:latin typeface="Impact" panose="020B0806030902050204" pitchFamily="34" charset="0"/>
              </a:rPr>
              <a:t>National—</a:t>
            </a:r>
            <a:r>
              <a:rPr lang="en-US" dirty="0" smtClean="0">
                <a:latin typeface="Impact" panose="020B0806030902050204" pitchFamily="34" charset="0"/>
              </a:rPr>
              <a:t> “Delegated”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69291" y="53879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dirty="0" smtClean="0">
                <a:latin typeface="Impact" panose="020B0806030902050204" pitchFamily="34" charset="0"/>
              </a:rPr>
              <a:t>Three Types</a:t>
            </a:r>
            <a:endParaRPr lang="en-US" sz="80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3010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www.wnd.com/files/2014/10/milita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8" y="7937"/>
            <a:ext cx="9343065" cy="573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-304800" y="4800600"/>
            <a:ext cx="9525000" cy="2095499"/>
          </a:xfrm>
          <a:prstGeom prst="rect">
            <a:avLst/>
          </a:prstGeom>
          <a:gradFill flip="none" rotWithShape="1">
            <a:gsLst>
              <a:gs pos="7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029201"/>
            <a:ext cx="8684491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dirty="0" smtClean="0">
                <a:solidFill>
                  <a:schemeClr val="tx1">
                    <a:lumMod val="65000"/>
                  </a:schemeClr>
                </a:solidFill>
                <a:latin typeface="Impact" panose="020B0806030902050204" pitchFamily="34" charset="0"/>
              </a:rPr>
              <a:t>Raise and Maintain a Military</a:t>
            </a:r>
            <a:endParaRPr lang="en-US" sz="8000" dirty="0">
              <a:solidFill>
                <a:schemeClr val="tx1">
                  <a:lumMod val="6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dirty="0" smtClean="0">
                <a:latin typeface="Impact" panose="020B0806030902050204" pitchFamily="34" charset="0"/>
              </a:rPr>
              <a:t>Delegated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6" name="AutoShape 2" descr="https://encrypted-tbn3.gstatic.com/images?q=tbn:ANd9GcSfUCt7VCFYYv6BBc-GmAEiAoZnxty2GdPNtb756vlOcdQJUbavk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272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029201"/>
            <a:ext cx="8684491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dirty="0" smtClean="0">
                <a:latin typeface="Impact" panose="020B0806030902050204" pitchFamily="34" charset="0"/>
              </a:rPr>
              <a:t>Ratify Amendments to the Constitution</a:t>
            </a:r>
            <a:endParaRPr lang="en-US" sz="80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194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feednavigator.com/var/plain_site/storage/images/publications/food-beverage-nutrition/nutraingredients.com/industry/selenium-enriched-food-eu-health-approval-should-drive-consumer-knowledge-says-alltech/6858851-1-eng-GB/Selenium-enriched-food-EU-health-approval-should-drive-consumer-knowledge-says-Alltech_strict_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509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304800" y="4381501"/>
            <a:ext cx="9525000" cy="2476499"/>
          </a:xfrm>
          <a:prstGeom prst="rect">
            <a:avLst/>
          </a:prstGeom>
          <a:gradFill flip="none" rotWithShape="1">
            <a:gsLst>
              <a:gs pos="7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029201"/>
            <a:ext cx="8684491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dirty="0" smtClean="0">
                <a:solidFill>
                  <a:schemeClr val="tx1">
                    <a:lumMod val="65000"/>
                  </a:schemeClr>
                </a:solidFill>
                <a:latin typeface="Impact" panose="020B0806030902050204" pitchFamily="34" charset="0"/>
              </a:rPr>
              <a:t>Ratify Amendments to the Constitution</a:t>
            </a:r>
            <a:endParaRPr lang="en-US" sz="8000" dirty="0">
              <a:solidFill>
                <a:schemeClr val="tx1">
                  <a:lumMod val="6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mtClean="0"/>
          </a:p>
          <a:p>
            <a:pPr algn="r"/>
            <a:endParaRPr lang="en-US" smtClean="0"/>
          </a:p>
          <a:p>
            <a:pPr algn="r"/>
            <a:endParaRPr lang="en-US" smtClean="0"/>
          </a:p>
          <a:p>
            <a:pPr algn="r"/>
            <a:endParaRPr lang="en-US" smtClean="0"/>
          </a:p>
          <a:p>
            <a:pPr algn="r"/>
            <a:endParaRPr lang="en-US" smtClean="0"/>
          </a:p>
          <a:p>
            <a:pPr algn="r"/>
            <a:endParaRPr lang="en-US" smtClean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mtClean="0">
                <a:latin typeface="Impact" panose="020B0806030902050204" pitchFamily="34" charset="0"/>
              </a:rPr>
              <a:t>Concurrent</a:t>
            </a:r>
            <a:endParaRPr lang="en-US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7658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029201"/>
            <a:ext cx="8684491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dirty="0" smtClean="0">
                <a:latin typeface="Impact" panose="020B0806030902050204" pitchFamily="34" charset="0"/>
              </a:rPr>
              <a:t>Regulate </a:t>
            </a:r>
            <a:r>
              <a:rPr lang="en-US" sz="8000" u="sng" dirty="0" smtClean="0">
                <a:latin typeface="Impact" panose="020B0806030902050204" pitchFamily="34" charset="0"/>
              </a:rPr>
              <a:t>intra</a:t>
            </a:r>
            <a:r>
              <a:rPr lang="en-US" sz="8000" dirty="0" smtClean="0">
                <a:latin typeface="Impact" panose="020B0806030902050204" pitchFamily="34" charset="0"/>
              </a:rPr>
              <a:t>state commerce</a:t>
            </a:r>
            <a:endParaRPr lang="en-US" sz="80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4556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470_cr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860" y="-6928"/>
            <a:ext cx="6029255" cy="701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038600" y="-152400"/>
            <a:ext cx="5257800" cy="7239000"/>
          </a:xfrm>
          <a:prstGeom prst="rect">
            <a:avLst/>
          </a:prstGeom>
          <a:gradFill flip="none" rotWithShape="1">
            <a:gsLst>
              <a:gs pos="7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029201"/>
            <a:ext cx="8684491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dirty="0" smtClean="0">
                <a:solidFill>
                  <a:schemeClr val="tx1">
                    <a:lumMod val="65000"/>
                  </a:schemeClr>
                </a:solidFill>
                <a:latin typeface="Impact" panose="020B0806030902050204" pitchFamily="34" charset="0"/>
              </a:rPr>
              <a:t>Regulate </a:t>
            </a:r>
            <a:r>
              <a:rPr lang="en-US" sz="8000" u="sng" dirty="0" smtClean="0">
                <a:solidFill>
                  <a:schemeClr val="tx1">
                    <a:lumMod val="65000"/>
                  </a:schemeClr>
                </a:solidFill>
                <a:latin typeface="Impact" panose="020B0806030902050204" pitchFamily="34" charset="0"/>
              </a:rPr>
              <a:t>intra</a:t>
            </a:r>
            <a:r>
              <a:rPr lang="en-US" sz="8000" dirty="0" smtClean="0">
                <a:solidFill>
                  <a:schemeClr val="tx1">
                    <a:lumMod val="65000"/>
                  </a:schemeClr>
                </a:solidFill>
                <a:latin typeface="Impact" panose="020B0806030902050204" pitchFamily="34" charset="0"/>
              </a:rPr>
              <a:t>state commerce</a:t>
            </a:r>
            <a:endParaRPr lang="en-US" sz="8000" dirty="0">
              <a:solidFill>
                <a:schemeClr val="tx1">
                  <a:lumMod val="6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143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dirty="0" smtClean="0">
                <a:latin typeface="Impact" panose="020B0806030902050204" pitchFamily="34" charset="0"/>
              </a:rPr>
              <a:t>Reserved</a:t>
            </a:r>
            <a:endParaRPr lang="en-US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103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029201"/>
            <a:ext cx="8684491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dirty="0" smtClean="0">
                <a:latin typeface="Impact" panose="020B0806030902050204" pitchFamily="34" charset="0"/>
              </a:rPr>
              <a:t>Regulate </a:t>
            </a:r>
            <a:r>
              <a:rPr lang="en-US" sz="8000" u="sng" dirty="0" smtClean="0">
                <a:latin typeface="Impact" panose="020B0806030902050204" pitchFamily="34" charset="0"/>
              </a:rPr>
              <a:t>inter</a:t>
            </a:r>
            <a:r>
              <a:rPr lang="en-US" sz="8000" dirty="0" smtClean="0">
                <a:latin typeface="Impact" panose="020B0806030902050204" pitchFamily="34" charset="0"/>
              </a:rPr>
              <a:t>state commerce</a:t>
            </a:r>
            <a:endParaRPr lang="en-US" sz="80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8036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www.fhwa.dot.gov/interstate/final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55"/>
            <a:ext cx="9220200" cy="580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-304800" y="4381501"/>
            <a:ext cx="9525000" cy="2476499"/>
          </a:xfrm>
          <a:prstGeom prst="rect">
            <a:avLst/>
          </a:prstGeom>
          <a:gradFill flip="none" rotWithShape="1">
            <a:gsLst>
              <a:gs pos="7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029201"/>
            <a:ext cx="8684491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dirty="0" smtClean="0">
                <a:solidFill>
                  <a:schemeClr val="tx1">
                    <a:lumMod val="65000"/>
                  </a:schemeClr>
                </a:solidFill>
                <a:latin typeface="Impact" panose="020B0806030902050204" pitchFamily="34" charset="0"/>
              </a:rPr>
              <a:t>Regulate </a:t>
            </a:r>
            <a:r>
              <a:rPr lang="en-US" sz="8000" u="sng" dirty="0" smtClean="0">
                <a:solidFill>
                  <a:schemeClr val="tx1">
                    <a:lumMod val="65000"/>
                  </a:schemeClr>
                </a:solidFill>
                <a:latin typeface="Impact" panose="020B0806030902050204" pitchFamily="34" charset="0"/>
              </a:rPr>
              <a:t>inter</a:t>
            </a:r>
            <a:r>
              <a:rPr lang="en-US" sz="8000" dirty="0" smtClean="0">
                <a:solidFill>
                  <a:schemeClr val="tx1">
                    <a:lumMod val="65000"/>
                  </a:schemeClr>
                </a:solidFill>
                <a:latin typeface="Impact" panose="020B0806030902050204" pitchFamily="34" charset="0"/>
              </a:rPr>
              <a:t>state commerce</a:t>
            </a:r>
            <a:endParaRPr lang="en-US" sz="8000" dirty="0">
              <a:solidFill>
                <a:schemeClr val="tx1">
                  <a:lumMod val="6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dirty="0" smtClean="0">
                <a:latin typeface="Impact" panose="020B0806030902050204" pitchFamily="34" charset="0"/>
              </a:rPr>
              <a:t>Delegated</a:t>
            </a:r>
            <a:endParaRPr lang="en-US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2698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138170" y="824490"/>
            <a:ext cx="5666740" cy="527367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4800" y="792163"/>
            <a:ext cx="5666740" cy="527367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039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138170" y="824490"/>
            <a:ext cx="5666740" cy="527367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4800" y="792163"/>
            <a:ext cx="5666740" cy="527367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05000" y="44823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Delegated</a:t>
            </a:r>
            <a:endParaRPr lang="en-US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464662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Reserved</a:t>
            </a:r>
            <a:endParaRPr lang="en-US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1459468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Concurrent</a:t>
            </a:r>
            <a:endParaRPr lang="en-US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2590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Negotiate Treaties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00200" y="1644134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Protect copyrights and patents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56970" y="3733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Regulate immigration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10200" y="1386035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Establish local governments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24600" y="2290465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Establish Schools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67400" y="3225968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Regulate marriages, divorces, and adoptions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35963" y="4267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Provide fire and police protection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05200" y="1967299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Guarantee and protect civil liberties and rights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581400" y="33644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Punish lawbreakers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581400" y="4191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Construct and maintain roads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277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endParaRPr lang="en-US" dirty="0" smtClean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endParaRPr lang="en-US" dirty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endParaRPr lang="en-US" dirty="0" smtClean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endParaRPr lang="en-US" dirty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r>
              <a:rPr lang="en-US" dirty="0" smtClean="0">
                <a:solidFill>
                  <a:schemeClr val="bg1"/>
                </a:solidFill>
                <a:latin typeface="Impact" panose="020B0806030902050204" pitchFamily="34" charset="0"/>
              </a:rPr>
              <a:t>State— “Reserved”</a:t>
            </a:r>
          </a:p>
          <a:p>
            <a:pPr marL="0" indent="0" algn="r">
              <a:buNone/>
            </a:pPr>
            <a:r>
              <a:rPr lang="en-US" dirty="0" smtClean="0">
                <a:latin typeface="Impact" panose="020B0806030902050204" pitchFamily="34" charset="0"/>
              </a:rPr>
              <a:t>Shared— </a:t>
            </a:r>
            <a:r>
              <a:rPr lang="en-US" dirty="0" smtClean="0">
                <a:solidFill>
                  <a:schemeClr val="bg1"/>
                </a:solidFill>
                <a:latin typeface="Impact" panose="020B0806030902050204" pitchFamily="34" charset="0"/>
              </a:rPr>
              <a:t>“Concurrent” </a:t>
            </a:r>
            <a:endParaRPr lang="en-US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marL="0" indent="0" algn="r">
              <a:buNone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  <a:latin typeface="Impact" panose="020B0806030902050204" pitchFamily="34" charset="0"/>
              </a:rPr>
              <a:t>National— “Delegated”</a:t>
            </a:r>
            <a:endParaRPr lang="en-US" dirty="0">
              <a:solidFill>
                <a:schemeClr val="tx1">
                  <a:lumMod val="6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69291" y="53879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dirty="0" smtClean="0">
                <a:latin typeface="Impact" panose="020B0806030902050204" pitchFamily="34" charset="0"/>
              </a:rPr>
              <a:t>Three Types</a:t>
            </a:r>
            <a:endParaRPr lang="en-US" sz="80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20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endParaRPr lang="en-US" dirty="0" smtClean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endParaRPr lang="en-US" dirty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endParaRPr lang="en-US" dirty="0" smtClean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endParaRPr lang="en-US" dirty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r>
              <a:rPr lang="en-US" dirty="0" smtClean="0">
                <a:solidFill>
                  <a:schemeClr val="bg1"/>
                </a:solidFill>
                <a:latin typeface="Impact" panose="020B0806030902050204" pitchFamily="34" charset="0"/>
              </a:rPr>
              <a:t>State— “Reserved”</a:t>
            </a:r>
          </a:p>
          <a:p>
            <a:pPr marL="0" indent="0" algn="r">
              <a:buNone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  <a:latin typeface="Impact" panose="020B0806030902050204" pitchFamily="34" charset="0"/>
              </a:rPr>
              <a:t>Shared— </a:t>
            </a:r>
            <a:r>
              <a:rPr lang="en-US" dirty="0" smtClean="0">
                <a:latin typeface="Impact" panose="020B0806030902050204" pitchFamily="34" charset="0"/>
              </a:rPr>
              <a:t>“Concurrent” </a:t>
            </a:r>
            <a:endParaRPr lang="en-US" dirty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  <a:latin typeface="Impact" panose="020B0806030902050204" pitchFamily="34" charset="0"/>
              </a:rPr>
              <a:t>National— “Delegated”</a:t>
            </a:r>
            <a:endParaRPr lang="en-US" dirty="0">
              <a:solidFill>
                <a:schemeClr val="tx1">
                  <a:lumMod val="6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69291" y="53879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dirty="0" smtClean="0">
                <a:latin typeface="Impact" panose="020B0806030902050204" pitchFamily="34" charset="0"/>
              </a:rPr>
              <a:t>Three Types</a:t>
            </a:r>
            <a:endParaRPr lang="en-US" sz="80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855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endParaRPr lang="en-US" dirty="0" smtClean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endParaRPr lang="en-US" dirty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endParaRPr lang="en-US" dirty="0" smtClean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endParaRPr lang="en-US" dirty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r>
              <a:rPr lang="en-US" dirty="0" smtClean="0">
                <a:latin typeface="Impact" panose="020B0806030902050204" pitchFamily="34" charset="0"/>
              </a:rPr>
              <a:t>State— </a:t>
            </a:r>
            <a:r>
              <a:rPr lang="en-US" dirty="0" smtClean="0">
                <a:solidFill>
                  <a:schemeClr val="bg1"/>
                </a:solidFill>
                <a:latin typeface="Impact" panose="020B0806030902050204" pitchFamily="34" charset="0"/>
              </a:rPr>
              <a:t>“Reserved”</a:t>
            </a:r>
          </a:p>
          <a:p>
            <a:pPr marL="0" indent="0" algn="r">
              <a:buNone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  <a:latin typeface="Impact" panose="020B0806030902050204" pitchFamily="34" charset="0"/>
              </a:rPr>
              <a:t>Shared— “Concurrent” </a:t>
            </a:r>
            <a:endParaRPr lang="en-US" dirty="0">
              <a:solidFill>
                <a:schemeClr val="tx1">
                  <a:lumMod val="65000"/>
                </a:schemeClr>
              </a:solidFill>
              <a:latin typeface="Impact" panose="020B0806030902050204" pitchFamily="34" charset="0"/>
            </a:endParaRPr>
          </a:p>
          <a:p>
            <a:pPr marL="0" indent="0" algn="r">
              <a:buNone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  <a:latin typeface="Impact" panose="020B0806030902050204" pitchFamily="34" charset="0"/>
              </a:rPr>
              <a:t>National— “Delegated”</a:t>
            </a:r>
            <a:endParaRPr lang="en-US" dirty="0">
              <a:solidFill>
                <a:schemeClr val="tx1">
                  <a:lumMod val="6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69291" y="53879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dirty="0" smtClean="0">
                <a:latin typeface="Impact" panose="020B0806030902050204" pitchFamily="34" charset="0"/>
              </a:rPr>
              <a:t>Three Types</a:t>
            </a:r>
            <a:endParaRPr lang="en-US" sz="80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002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endParaRPr lang="en-US" dirty="0" smtClean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endParaRPr lang="en-US" dirty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endParaRPr lang="en-US" dirty="0" smtClean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endParaRPr lang="en-US" dirty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  <a:latin typeface="Impact" panose="020B0806030902050204" pitchFamily="34" charset="0"/>
              </a:rPr>
              <a:t>State— </a:t>
            </a:r>
            <a:r>
              <a:rPr lang="en-US" dirty="0" smtClean="0">
                <a:latin typeface="Impact" panose="020B0806030902050204" pitchFamily="34" charset="0"/>
              </a:rPr>
              <a:t>“Reserved”</a:t>
            </a:r>
          </a:p>
          <a:p>
            <a:pPr marL="0" indent="0" algn="r">
              <a:buNone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  <a:latin typeface="Impact" panose="020B0806030902050204" pitchFamily="34" charset="0"/>
              </a:rPr>
              <a:t>Shared— “Concurrent” </a:t>
            </a:r>
            <a:endParaRPr lang="en-US" dirty="0">
              <a:solidFill>
                <a:schemeClr val="tx1">
                  <a:lumMod val="65000"/>
                </a:schemeClr>
              </a:solidFill>
              <a:latin typeface="Impact" panose="020B0806030902050204" pitchFamily="34" charset="0"/>
            </a:endParaRPr>
          </a:p>
          <a:p>
            <a:pPr marL="0" indent="0" algn="r">
              <a:buNone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  <a:latin typeface="Impact" panose="020B0806030902050204" pitchFamily="34" charset="0"/>
              </a:rPr>
              <a:t>National— “Delegated”</a:t>
            </a:r>
            <a:endParaRPr lang="en-US" dirty="0">
              <a:solidFill>
                <a:schemeClr val="tx1">
                  <a:lumMod val="6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69291" y="53879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dirty="0" smtClean="0">
                <a:latin typeface="Impact" panose="020B0806030902050204" pitchFamily="34" charset="0"/>
              </a:rPr>
              <a:t>Three Types</a:t>
            </a:r>
            <a:endParaRPr lang="en-US" sz="80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197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513</Words>
  <Application>Microsoft Office PowerPoint</Application>
  <PresentationFormat>On-screen Show (4:3)</PresentationFormat>
  <Paragraphs>308</Paragraphs>
  <Slides>58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Federalism</vt:lpstr>
      <vt:lpstr>Federalism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Jeffco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Federalism</dc:title>
  <dc:creator>User</dc:creator>
  <cp:lastModifiedBy>User</cp:lastModifiedBy>
  <cp:revision>16</cp:revision>
  <dcterms:created xsi:type="dcterms:W3CDTF">2015-09-28T20:55:08Z</dcterms:created>
  <dcterms:modified xsi:type="dcterms:W3CDTF">2016-02-29T14:54:51Z</dcterms:modified>
</cp:coreProperties>
</file>